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1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94" autoAdjust="0"/>
  </p:normalViewPr>
  <p:slideViewPr>
    <p:cSldViewPr>
      <p:cViewPr varScale="1">
        <p:scale>
          <a:sx n="50" d="100"/>
          <a:sy n="50" d="100"/>
        </p:scale>
        <p:origin x="-30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00" y="37609"/>
            <a:ext cx="6192688" cy="6719204"/>
          </a:xfrm>
          <a:prstGeom prst="rect">
            <a:avLst/>
          </a:prstGeom>
          <a:effectLst>
            <a:outerShdw blurRad="50800" dist="76200" dir="270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3888432" cy="4219035"/>
          </a:xfrm>
          <a:prstGeom prst="rect">
            <a:avLst/>
          </a:prstGeom>
          <a:ln>
            <a:noFill/>
          </a:ln>
          <a:effectLst>
            <a:outerShdw blurRad="50800" dist="63500" dir="2580000" algn="l" rotWithShape="0">
              <a:srgbClr val="FF0000">
                <a:alpha val="5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2031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BB6A-2390-4718-82A6-7F7A867D5095}" type="datetimeFigureOut">
              <a:rPr lang="it-IT" smtClean="0"/>
              <a:t>24/05/2013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16A8-DCFE-4693-90B1-E0760531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frm=1&amp;source=images&amp;cd=&amp;cad=rja&amp;docid=aQ26UvuOrAOF0M&amp;tbnid=y4y04_D9QVTPxM:&amp;ved=0CAUQjRw&amp;url=http://webstore.otherminds.org/products/feinsmith-qt-elohim&amp;ei=1vydUdOfPMLZOvC8gdgN&amp;psig=AFQjCNGzH9QIFx9OEFz7Twr1O9S0RrvxEw&amp;ust=1369394630594100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37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«Nessuno </a:t>
            </a:r>
            <a:r>
              <a:rPr lang="it-IT" sz="2400" i="1" dirty="0">
                <a:solidFill>
                  <a:schemeClr val="bg1"/>
                </a:solidFill>
              </a:rPr>
              <a:t>conosce il Padre se non il Figlio, nessuno conosce il Figlio </a:t>
            </a:r>
            <a:r>
              <a:rPr lang="it-IT" sz="2400" i="1" dirty="0" smtClean="0">
                <a:solidFill>
                  <a:schemeClr val="bg1"/>
                </a:solidFill>
              </a:rPr>
              <a:t>se non </a:t>
            </a:r>
            <a:r>
              <a:rPr lang="it-IT" sz="2400" i="1" dirty="0">
                <a:solidFill>
                  <a:schemeClr val="bg1"/>
                </a:solidFill>
              </a:rPr>
              <a:t>il Padre e colui al quale il Padre lo voglia </a:t>
            </a:r>
            <a:r>
              <a:rPr lang="it-IT" sz="2400" i="1" dirty="0" smtClean="0">
                <a:solidFill>
                  <a:schemeClr val="bg1"/>
                </a:solidFill>
              </a:rPr>
              <a:t>rivelare» </a:t>
            </a:r>
            <a:r>
              <a:rPr lang="it-IT" sz="2400" dirty="0" smtClean="0">
                <a:solidFill>
                  <a:schemeClr val="bg1"/>
                </a:solidFill>
              </a:rPr>
              <a:t>[Mt 11, 27] 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IMMAGINI\astratto\187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2" y="1486702"/>
            <a:ext cx="29045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91880" y="1486702"/>
            <a:ext cx="5238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Soprattutto nel vangelo </a:t>
            </a:r>
            <a:r>
              <a:rPr lang="it-IT" sz="2400" dirty="0" smtClean="0">
                <a:solidFill>
                  <a:schemeClr val="bg1"/>
                </a:solidFill>
              </a:rPr>
              <a:t>di Giovanni </a:t>
            </a:r>
            <a:r>
              <a:rPr lang="it-IT" sz="2400" dirty="0">
                <a:solidFill>
                  <a:schemeClr val="bg1"/>
                </a:solidFill>
              </a:rPr>
              <a:t>troviamo sottolineato che Gesù ci svela il Padre (1, 18), poiché Gesù è mandato</a:t>
            </a:r>
          </a:p>
          <a:p>
            <a:r>
              <a:rPr lang="it-IT" sz="2400" dirty="0">
                <a:solidFill>
                  <a:schemeClr val="bg1"/>
                </a:solidFill>
              </a:rPr>
              <a:t>dal Padre (5, 43), al punto che chi vede lui vede il Padre (14, 7-10</a:t>
            </a:r>
            <a:r>
              <a:rPr lang="it-IT" sz="2400" dirty="0" smtClean="0">
                <a:solidFill>
                  <a:schemeClr val="bg1"/>
                </a:solidFill>
              </a:rPr>
              <a:t>).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La familiarità del rapporto tra il Figlio e il Padre viene espressa nel Nuovo </a:t>
            </a:r>
            <a:r>
              <a:rPr lang="it-IT" sz="2400" dirty="0" smtClean="0">
                <a:solidFill>
                  <a:schemeClr val="bg1"/>
                </a:solidFill>
              </a:rPr>
              <a:t>Testamento dall’inaudito </a:t>
            </a:r>
            <a:r>
              <a:rPr lang="it-IT" sz="2400" dirty="0">
                <a:solidFill>
                  <a:schemeClr val="bg1"/>
                </a:solidFill>
              </a:rPr>
              <a:t>uso del vocabolo aramaico </a:t>
            </a:r>
            <a:r>
              <a:rPr lang="it-IT" sz="2400" b="1" i="1" dirty="0">
                <a:solidFill>
                  <a:schemeClr val="bg1"/>
                </a:solidFill>
              </a:rPr>
              <a:t>Abbà</a:t>
            </a:r>
            <a:r>
              <a:rPr lang="it-IT" sz="2400" dirty="0">
                <a:solidFill>
                  <a:schemeClr val="bg1"/>
                </a:solidFill>
              </a:rPr>
              <a:t> (Mc 14, 36; </a:t>
            </a:r>
            <a:r>
              <a:rPr lang="it-IT" sz="2400" dirty="0" err="1">
                <a:solidFill>
                  <a:schemeClr val="bg1"/>
                </a:solidFill>
              </a:rPr>
              <a:t>Rm</a:t>
            </a:r>
            <a:r>
              <a:rPr lang="it-IT" sz="2400" dirty="0">
                <a:solidFill>
                  <a:schemeClr val="bg1"/>
                </a:solidFill>
              </a:rPr>
              <a:t> 8, 14; </a:t>
            </a:r>
            <a:r>
              <a:rPr lang="it-IT" sz="2400" dirty="0" err="1">
                <a:solidFill>
                  <a:schemeClr val="bg1"/>
                </a:solidFill>
              </a:rPr>
              <a:t>Gal</a:t>
            </a:r>
            <a:r>
              <a:rPr lang="it-IT" sz="2400" dirty="0">
                <a:solidFill>
                  <a:schemeClr val="bg1"/>
                </a:solidFill>
              </a:rPr>
              <a:t> 4, 6</a:t>
            </a:r>
            <a:r>
              <a:rPr lang="it-IT" sz="2400" dirty="0" smtClean="0">
                <a:solidFill>
                  <a:schemeClr val="bg1"/>
                </a:solidFill>
              </a:rPr>
              <a:t>) di cui Gesù ci ha fatto partecipi.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276" y="188640"/>
            <a:ext cx="8522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Gesù così ci ha </a:t>
            </a:r>
            <a:r>
              <a:rPr lang="it-IT" sz="2400" dirty="0" smtClean="0">
                <a:solidFill>
                  <a:schemeClr val="bg1"/>
                </a:solidFill>
              </a:rPr>
              <a:t> rivelato </a:t>
            </a:r>
            <a:r>
              <a:rPr lang="it-IT" sz="2400" dirty="0">
                <a:solidFill>
                  <a:schemeClr val="bg1"/>
                </a:solidFill>
              </a:rPr>
              <a:t>il più grande mistero, </a:t>
            </a:r>
            <a:r>
              <a:rPr lang="it-IT" sz="2400" dirty="0" smtClean="0">
                <a:solidFill>
                  <a:schemeClr val="bg1"/>
                </a:solidFill>
              </a:rPr>
              <a:t>una verità </a:t>
            </a:r>
            <a:r>
              <a:rPr lang="it-IT" sz="2400" dirty="0">
                <a:solidFill>
                  <a:schemeClr val="bg1"/>
                </a:solidFill>
              </a:rPr>
              <a:t>che va oltre le possibilità della comprensione della ragione umana, </a:t>
            </a:r>
            <a:r>
              <a:rPr lang="it-IT" sz="2400" dirty="0" smtClean="0">
                <a:solidFill>
                  <a:schemeClr val="bg1"/>
                </a:solidFill>
              </a:rPr>
              <a:t>un Dio che </a:t>
            </a:r>
            <a:r>
              <a:rPr lang="it-IT" sz="2400" dirty="0">
                <a:solidFill>
                  <a:schemeClr val="bg1"/>
                </a:solidFill>
              </a:rPr>
              <a:t>è </a:t>
            </a:r>
            <a:r>
              <a:rPr lang="it-IT" sz="2400" b="1" i="1" dirty="0">
                <a:solidFill>
                  <a:schemeClr val="bg1"/>
                </a:solidFill>
              </a:rPr>
              <a:t>oltre</a:t>
            </a:r>
            <a:r>
              <a:rPr lang="it-IT" sz="2400" dirty="0">
                <a:solidFill>
                  <a:schemeClr val="bg1"/>
                </a:solidFill>
              </a:rPr>
              <a:t>, oltre la nostra immaginazione, oltre le nostre aspettative, oltre i </a:t>
            </a:r>
            <a:r>
              <a:rPr lang="it-IT" sz="2400" dirty="0" smtClean="0">
                <a:solidFill>
                  <a:schemeClr val="bg1"/>
                </a:solidFill>
              </a:rPr>
              <a:t>nostri pensieri, le nostre categorie di ragionamento, le strutture culturali.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Eppure </a:t>
            </a:r>
            <a:r>
              <a:rPr lang="it-IT" sz="2400" dirty="0" smtClean="0">
                <a:solidFill>
                  <a:schemeClr val="bg1"/>
                </a:solidFill>
              </a:rPr>
              <a:t>ci </a:t>
            </a:r>
            <a:r>
              <a:rPr lang="it-IT" sz="2400" dirty="0">
                <a:solidFill>
                  <a:schemeClr val="bg1"/>
                </a:solidFill>
              </a:rPr>
              <a:t>ha anche rivelato che questo Dio è, al tempo stesso,</a:t>
            </a:r>
          </a:p>
          <a:p>
            <a:r>
              <a:rPr lang="it-IT" sz="2400" b="1" i="1" dirty="0">
                <a:solidFill>
                  <a:schemeClr val="bg1"/>
                </a:solidFill>
              </a:rPr>
              <a:t>vicino</a:t>
            </a:r>
            <a:r>
              <a:rPr lang="it-IT" sz="2400" dirty="0">
                <a:solidFill>
                  <a:schemeClr val="bg1"/>
                </a:solidFill>
              </a:rPr>
              <a:t>, compagno di viaggio, Abbà. 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8276" y="4599136"/>
            <a:ext cx="2545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«Dio ha tanto amato gli uomini da dare il suo Figlio unigenito»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3, 16]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33" y="3068960"/>
            <a:ext cx="5806139" cy="34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260648"/>
            <a:ext cx="23762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Romance Fatal Serif Std" pitchFamily="18" charset="0"/>
              </a:rPr>
              <a:t>Il  Figlio</a:t>
            </a:r>
            <a:endParaRPr lang="it-IT" sz="48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83768" y="1263500"/>
            <a:ext cx="666023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Gesù disse di </a:t>
            </a:r>
            <a:r>
              <a:rPr lang="it-IT" sz="2400" dirty="0">
                <a:solidFill>
                  <a:schemeClr val="bg1"/>
                </a:solidFill>
              </a:rPr>
              <a:t>se </a:t>
            </a:r>
            <a:r>
              <a:rPr lang="it-IT" sz="2400" dirty="0" smtClean="0">
                <a:solidFill>
                  <a:schemeClr val="bg1"/>
                </a:solidFill>
              </a:rPr>
              <a:t>stesso </a:t>
            </a:r>
            <a:r>
              <a:rPr lang="it-IT" sz="2400" dirty="0">
                <a:solidFill>
                  <a:schemeClr val="bg1"/>
                </a:solidFill>
              </a:rPr>
              <a:t>di essere il </a:t>
            </a:r>
            <a:r>
              <a:rPr lang="it-IT" sz="2400" b="1" i="1" dirty="0">
                <a:solidFill>
                  <a:schemeClr val="bg1"/>
                </a:solidFill>
              </a:rPr>
              <a:t>Figlio </a:t>
            </a:r>
            <a:r>
              <a:rPr lang="it-IT" sz="2400" b="1" i="1" dirty="0" smtClean="0">
                <a:solidFill>
                  <a:schemeClr val="bg1"/>
                </a:solidFill>
              </a:rPr>
              <a:t>dell’uomo, </a:t>
            </a:r>
            <a:r>
              <a:rPr lang="it-IT" sz="2400" dirty="0" smtClean="0">
                <a:solidFill>
                  <a:schemeClr val="bg1"/>
                </a:solidFill>
              </a:rPr>
              <a:t>82 </a:t>
            </a:r>
            <a:r>
              <a:rPr lang="it-IT" sz="2400" dirty="0">
                <a:solidFill>
                  <a:schemeClr val="bg1"/>
                </a:solidFill>
              </a:rPr>
              <a:t>volte nei vangeli, </a:t>
            </a:r>
            <a:r>
              <a:rPr lang="it-IT" sz="2400" dirty="0" smtClean="0">
                <a:solidFill>
                  <a:schemeClr val="bg1"/>
                </a:solidFill>
              </a:rPr>
              <a:t>80 volte </a:t>
            </a:r>
            <a:r>
              <a:rPr lang="it-IT" sz="2400" dirty="0">
                <a:solidFill>
                  <a:schemeClr val="bg1"/>
                </a:solidFill>
              </a:rPr>
              <a:t>sulla bocca di </a:t>
            </a:r>
            <a:r>
              <a:rPr lang="it-IT" sz="2400" dirty="0" smtClean="0">
                <a:solidFill>
                  <a:schemeClr val="bg1"/>
                </a:solidFill>
              </a:rPr>
              <a:t>Gesù. Questa espressione è volutamente ambigua, </a:t>
            </a:r>
            <a:r>
              <a:rPr lang="it-IT" sz="2400" dirty="0">
                <a:solidFill>
                  <a:schemeClr val="bg1"/>
                </a:solidFill>
              </a:rPr>
              <a:t>sottolinea </a:t>
            </a:r>
            <a:r>
              <a:rPr lang="it-IT" sz="2400" dirty="0" smtClean="0">
                <a:solidFill>
                  <a:schemeClr val="bg1"/>
                </a:solidFill>
              </a:rPr>
              <a:t>la sua umanità </a:t>
            </a:r>
            <a:r>
              <a:rPr lang="it-IT" sz="2400" dirty="0">
                <a:solidFill>
                  <a:schemeClr val="bg1"/>
                </a:solidFill>
              </a:rPr>
              <a:t>ma si ricollega alle profezie del libro di Daniele (</a:t>
            </a:r>
            <a:r>
              <a:rPr lang="it-IT" sz="2400" dirty="0" err="1">
                <a:solidFill>
                  <a:schemeClr val="bg1"/>
                </a:solidFill>
              </a:rPr>
              <a:t>Dn</a:t>
            </a:r>
            <a:r>
              <a:rPr lang="it-IT" sz="2400" dirty="0">
                <a:solidFill>
                  <a:schemeClr val="bg1"/>
                </a:solidFill>
              </a:rPr>
              <a:t> 7</a:t>
            </a:r>
            <a:r>
              <a:rPr lang="it-IT" sz="2400" dirty="0" smtClean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Di lui si dice che è: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Profeta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Figlio di </a:t>
            </a:r>
            <a:r>
              <a:rPr lang="it-IT" sz="2400" dirty="0" smtClean="0">
                <a:solidFill>
                  <a:schemeClr val="bg1"/>
                </a:solidFill>
              </a:rPr>
              <a:t>Davide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Maestro - </a:t>
            </a:r>
            <a:r>
              <a:rPr lang="it-IT" sz="2400" dirty="0" err="1" smtClean="0">
                <a:solidFill>
                  <a:schemeClr val="bg1"/>
                </a:solidFill>
              </a:rPr>
              <a:t>Rabbì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/>
                </a:solidFill>
              </a:rPr>
              <a:t>L</a:t>
            </a:r>
            <a:r>
              <a:rPr lang="it-IT" sz="2400" dirty="0" smtClean="0">
                <a:solidFill>
                  <a:schemeClr val="bg1"/>
                </a:solidFill>
              </a:rPr>
              <a:t>a </a:t>
            </a:r>
            <a:r>
              <a:rPr lang="it-IT" sz="2400" dirty="0">
                <a:solidFill>
                  <a:schemeClr val="bg1"/>
                </a:solidFill>
              </a:rPr>
              <a:t>fede post-pasquale </a:t>
            </a:r>
            <a:r>
              <a:rPr lang="it-IT" sz="2400" dirty="0" smtClean="0">
                <a:solidFill>
                  <a:schemeClr val="bg1"/>
                </a:solidFill>
              </a:rPr>
              <a:t>degli apostoli conia i </a:t>
            </a:r>
            <a:r>
              <a:rPr lang="it-IT" sz="2400" dirty="0">
                <a:solidFill>
                  <a:schemeClr val="bg1"/>
                </a:solidFill>
              </a:rPr>
              <a:t>titoli </a:t>
            </a:r>
            <a:r>
              <a:rPr lang="it-IT" sz="2400" dirty="0" smtClean="0">
                <a:solidFill>
                  <a:schemeClr val="bg1"/>
                </a:solidFill>
              </a:rPr>
              <a:t>in cui la Chiesa riconosce il Figlio: 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Cristo – Messia – Unto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Signore - </a:t>
            </a:r>
            <a:r>
              <a:rPr lang="it-IT" sz="2400" dirty="0" err="1" smtClean="0">
                <a:solidFill>
                  <a:schemeClr val="bg1"/>
                </a:solidFill>
              </a:rPr>
              <a:t>Kyrios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Salvatore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Redentore</a:t>
            </a:r>
          </a:p>
          <a:p>
            <a:pPr marL="1257300" lvl="2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Figlio </a:t>
            </a:r>
            <a:r>
              <a:rPr lang="it-IT" sz="2400" dirty="0">
                <a:solidFill>
                  <a:schemeClr val="bg1"/>
                </a:solidFill>
              </a:rPr>
              <a:t>di </a:t>
            </a:r>
            <a:r>
              <a:rPr lang="it-IT" sz="2400" dirty="0" smtClean="0">
                <a:solidFill>
                  <a:schemeClr val="bg1"/>
                </a:solidFill>
              </a:rPr>
              <a:t>Dio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634" y="2492895"/>
            <a:ext cx="2215416" cy="418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8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2734" y="332656"/>
            <a:ext cx="8465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Gesù si </a:t>
            </a:r>
            <a:r>
              <a:rPr lang="it-IT" sz="2400" dirty="0" smtClean="0">
                <a:solidFill>
                  <a:schemeClr val="bg1"/>
                </a:solidFill>
              </a:rPr>
              <a:t>presenta </a:t>
            </a:r>
            <a:r>
              <a:rPr lang="it-IT" sz="2400" dirty="0">
                <a:solidFill>
                  <a:schemeClr val="bg1"/>
                </a:solidFill>
              </a:rPr>
              <a:t>come </a:t>
            </a:r>
            <a:r>
              <a:rPr lang="it-IT" sz="2400" b="1" i="1" dirty="0" err="1">
                <a:solidFill>
                  <a:schemeClr val="bg1"/>
                </a:solidFill>
              </a:rPr>
              <a:t>rabbì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dirty="0" smtClean="0">
                <a:solidFill>
                  <a:schemeClr val="bg1"/>
                </a:solidFill>
              </a:rPr>
              <a:t>maestro, </a:t>
            </a:r>
            <a:r>
              <a:rPr lang="it-IT" sz="2400" dirty="0">
                <a:solidFill>
                  <a:schemeClr val="bg1"/>
                </a:solidFill>
              </a:rPr>
              <a:t>ma la sua </a:t>
            </a:r>
            <a:r>
              <a:rPr lang="it-IT" sz="2400" dirty="0" smtClean="0">
                <a:solidFill>
                  <a:schemeClr val="bg1"/>
                </a:solidFill>
              </a:rPr>
              <a:t>predicazione poneva </a:t>
            </a:r>
            <a:r>
              <a:rPr lang="it-IT" sz="2400" dirty="0">
                <a:solidFill>
                  <a:schemeClr val="bg1"/>
                </a:solidFill>
              </a:rPr>
              <a:t>continuamente la questione sulla sua </a:t>
            </a:r>
            <a:r>
              <a:rPr lang="it-IT" sz="2400" dirty="0" smtClean="0">
                <a:solidFill>
                  <a:schemeClr val="bg1"/>
                </a:solidFill>
              </a:rPr>
              <a:t>identità, «</a:t>
            </a:r>
            <a:r>
              <a:rPr lang="it-IT" sz="2400" i="1" dirty="0" smtClean="0">
                <a:solidFill>
                  <a:schemeClr val="bg1"/>
                </a:solidFill>
              </a:rPr>
              <a:t>egli infatti insegnava loro come uno che ha autorità, e non come i loro scribi</a:t>
            </a:r>
            <a:r>
              <a:rPr lang="it-IT" sz="2400" dirty="0" smtClean="0">
                <a:solidFill>
                  <a:schemeClr val="bg1"/>
                </a:solidFill>
              </a:rPr>
              <a:t>»</a:t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[Mt 7,29].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4" y="2159212"/>
            <a:ext cx="3530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020655" y="21592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Egli parla in prima persona, non in nome di </a:t>
            </a:r>
            <a:r>
              <a:rPr lang="it-IT" sz="2400" dirty="0" err="1">
                <a:solidFill>
                  <a:schemeClr val="bg1"/>
                </a:solidFill>
              </a:rPr>
              <a:t>Jahvè</a:t>
            </a:r>
            <a:r>
              <a:rPr lang="it-IT" sz="2400" dirty="0">
                <a:solidFill>
                  <a:schemeClr val="bg1"/>
                </a:solidFill>
              </a:rPr>
              <a:t> come i profeti, non solo interpreta la legge, ma la supera: </a:t>
            </a:r>
            <a:r>
              <a:rPr lang="it-IT" sz="2400" i="1" dirty="0">
                <a:solidFill>
                  <a:schemeClr val="bg1"/>
                </a:solidFill>
              </a:rPr>
              <a:t>«ma io vi dico» </a:t>
            </a:r>
            <a:r>
              <a:rPr lang="it-IT" sz="2400" dirty="0">
                <a:solidFill>
                  <a:schemeClr val="bg1"/>
                </a:solidFill>
              </a:rPr>
              <a:t>[Mt 5], o rivela nuove realtà «</a:t>
            </a:r>
            <a:r>
              <a:rPr lang="it-IT" sz="2400" i="1" dirty="0">
                <a:solidFill>
                  <a:schemeClr val="bg1"/>
                </a:solidFill>
              </a:rPr>
              <a:t>in verità, in verità vi dico…»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dirty="0" err="1">
                <a:solidFill>
                  <a:schemeClr val="bg1"/>
                </a:solidFill>
              </a:rPr>
              <a:t>Gv</a:t>
            </a:r>
            <a:r>
              <a:rPr lang="it-IT" sz="2400" dirty="0">
                <a:solidFill>
                  <a:schemeClr val="bg1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704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Gesù </a:t>
            </a:r>
            <a:r>
              <a:rPr lang="it-IT" sz="2400" dirty="0">
                <a:solidFill>
                  <a:schemeClr val="bg1"/>
                </a:solidFill>
              </a:rPr>
              <a:t>opera ed agisce come Dio</a:t>
            </a:r>
            <a:r>
              <a:rPr lang="it-IT" sz="2400" dirty="0" smtClean="0">
                <a:solidFill>
                  <a:schemeClr val="bg1"/>
                </a:solidFill>
              </a:rPr>
              <a:t>.  Accostandosi </a:t>
            </a:r>
            <a:r>
              <a:rPr lang="it-IT" sz="2400" dirty="0">
                <a:solidFill>
                  <a:schemeClr val="bg1"/>
                </a:solidFill>
              </a:rPr>
              <a:t>e </a:t>
            </a:r>
            <a:r>
              <a:rPr lang="it-IT" sz="2400" dirty="0" smtClean="0">
                <a:solidFill>
                  <a:schemeClr val="bg1"/>
                </a:solidFill>
              </a:rPr>
              <a:t>mangiando </a:t>
            </a:r>
            <a:r>
              <a:rPr lang="it-IT" sz="2400" dirty="0">
                <a:solidFill>
                  <a:schemeClr val="bg1"/>
                </a:solidFill>
              </a:rPr>
              <a:t>con i peccatori e </a:t>
            </a:r>
            <a:r>
              <a:rPr lang="it-IT" sz="2400" dirty="0" smtClean="0">
                <a:solidFill>
                  <a:schemeClr val="bg1"/>
                </a:solidFill>
              </a:rPr>
              <a:t>i pubblicani</a:t>
            </a:r>
            <a:r>
              <a:rPr lang="it-IT" sz="2400" dirty="0">
                <a:solidFill>
                  <a:schemeClr val="bg1"/>
                </a:solidFill>
              </a:rPr>
              <a:t>, Gesù anticipa il perdono, compie segni di perdono e di </a:t>
            </a:r>
            <a:r>
              <a:rPr lang="it-IT" sz="2400" dirty="0" smtClean="0">
                <a:solidFill>
                  <a:schemeClr val="bg1"/>
                </a:solidFill>
              </a:rPr>
              <a:t>accoglienza propri di Dio.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Ha la coscienza di essere suo figlio, chiama Dio «</a:t>
            </a:r>
            <a:r>
              <a:rPr lang="it-IT" sz="2400" i="1" dirty="0" smtClean="0">
                <a:solidFill>
                  <a:schemeClr val="bg1"/>
                </a:solidFill>
              </a:rPr>
              <a:t>Padre mio</a:t>
            </a:r>
            <a:r>
              <a:rPr lang="it-IT" sz="2400" dirty="0" smtClean="0">
                <a:solidFill>
                  <a:schemeClr val="bg1"/>
                </a:solidFill>
              </a:rPr>
              <a:t>», sa di essere coesistente con lui : </a:t>
            </a:r>
            <a:r>
              <a:rPr lang="it-IT" sz="2400" i="1" dirty="0" smtClean="0">
                <a:solidFill>
                  <a:schemeClr val="bg1"/>
                </a:solidFill>
              </a:rPr>
              <a:t>«Prima </a:t>
            </a:r>
            <a:r>
              <a:rPr lang="it-IT" sz="2400" i="1" dirty="0">
                <a:solidFill>
                  <a:schemeClr val="bg1"/>
                </a:solidFill>
              </a:rPr>
              <a:t>che Abramo fosse io </a:t>
            </a:r>
            <a:r>
              <a:rPr lang="it-IT" sz="2400" i="1" dirty="0" smtClean="0">
                <a:solidFill>
                  <a:schemeClr val="bg1"/>
                </a:solidFill>
              </a:rPr>
              <a:t>sono»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8, </a:t>
            </a:r>
            <a:r>
              <a:rPr lang="it-IT" sz="2400" dirty="0" smtClean="0">
                <a:solidFill>
                  <a:schemeClr val="bg1"/>
                </a:solidFill>
              </a:rPr>
              <a:t>58]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66561" y="5299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«In </a:t>
            </a:r>
            <a:r>
              <a:rPr lang="it-IT" sz="2400" i="1" dirty="0">
                <a:solidFill>
                  <a:schemeClr val="bg1"/>
                </a:solidFill>
              </a:rPr>
              <a:t>principio era il Verbo, e il Verbo era presso Dio, e il Verbo era </a:t>
            </a:r>
            <a:r>
              <a:rPr lang="it-IT" sz="2400" i="1" dirty="0" smtClean="0">
                <a:solidFill>
                  <a:schemeClr val="bg1"/>
                </a:solidFill>
              </a:rPr>
              <a:t>Dio»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1, </a:t>
            </a:r>
            <a:r>
              <a:rPr lang="it-IT" sz="2400" dirty="0" smtClean="0">
                <a:solidFill>
                  <a:schemeClr val="bg1"/>
                </a:solidFill>
              </a:rPr>
              <a:t>1]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8" y="2743185"/>
            <a:ext cx="3862600" cy="3756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260648"/>
            <a:ext cx="3024336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Romance Fatal Serif Std" pitchFamily="18" charset="0"/>
              </a:rPr>
              <a:t>Lo Spirito</a:t>
            </a:r>
            <a:endParaRPr lang="it-IT" sz="48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7744" y="1127493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Nel Primo </a:t>
            </a:r>
            <a:r>
              <a:rPr lang="it-IT" sz="2400" dirty="0">
                <a:solidFill>
                  <a:schemeClr val="bg1"/>
                </a:solidFill>
              </a:rPr>
              <a:t>Testamento si parla moltissimo dello </a:t>
            </a:r>
            <a:r>
              <a:rPr lang="it-IT" sz="2400" b="1" i="1" dirty="0">
                <a:solidFill>
                  <a:schemeClr val="bg1"/>
                </a:solidFill>
              </a:rPr>
              <a:t>Spirito di </a:t>
            </a:r>
            <a:r>
              <a:rPr lang="it-IT" sz="2400" b="1" i="1" dirty="0" err="1">
                <a:solidFill>
                  <a:schemeClr val="bg1"/>
                </a:solidFill>
              </a:rPr>
              <a:t>Jahvè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ma </a:t>
            </a:r>
            <a:r>
              <a:rPr lang="it-IT" sz="2400" dirty="0">
                <a:solidFill>
                  <a:schemeClr val="bg1"/>
                </a:solidFill>
              </a:rPr>
              <a:t>non </a:t>
            </a:r>
            <a:r>
              <a:rPr lang="it-IT" sz="2400" dirty="0" smtClean="0">
                <a:solidFill>
                  <a:schemeClr val="bg1"/>
                </a:solidFill>
              </a:rPr>
              <a:t>come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realtà </a:t>
            </a:r>
            <a:r>
              <a:rPr lang="it-IT" sz="2400" dirty="0">
                <a:solidFill>
                  <a:schemeClr val="bg1"/>
                </a:solidFill>
              </a:rPr>
              <a:t>personale distinta, </a:t>
            </a:r>
            <a:r>
              <a:rPr lang="it-IT" sz="2400" dirty="0" smtClean="0">
                <a:solidFill>
                  <a:schemeClr val="bg1"/>
                </a:solidFill>
              </a:rPr>
              <a:t>propria </a:t>
            </a:r>
            <a:r>
              <a:rPr lang="it-IT" sz="2400" dirty="0">
                <a:solidFill>
                  <a:schemeClr val="bg1"/>
                </a:solidFill>
              </a:rPr>
              <a:t>del Nuovo </a:t>
            </a:r>
            <a:r>
              <a:rPr lang="it-IT" sz="2400" dirty="0" smtClean="0">
                <a:solidFill>
                  <a:schemeClr val="bg1"/>
                </a:solidFill>
              </a:rPr>
              <a:t>Testamento. È usata la parola ebraica </a:t>
            </a:r>
            <a:r>
              <a:rPr lang="it-IT" sz="2400" b="1" i="1" dirty="0" err="1" smtClean="0">
                <a:solidFill>
                  <a:schemeClr val="bg1"/>
                </a:solidFill>
              </a:rPr>
              <a:t>Ruach</a:t>
            </a:r>
            <a:r>
              <a:rPr lang="it-IT" sz="2400" dirty="0" smtClean="0">
                <a:solidFill>
                  <a:schemeClr val="bg1"/>
                </a:solidFill>
              </a:rPr>
              <a:t> (378 </a:t>
            </a:r>
            <a:r>
              <a:rPr lang="it-IT" sz="2400" dirty="0">
                <a:solidFill>
                  <a:schemeClr val="bg1"/>
                </a:solidFill>
              </a:rPr>
              <a:t>volte) </a:t>
            </a:r>
            <a:r>
              <a:rPr lang="it-IT" sz="2400" dirty="0" smtClean="0">
                <a:solidFill>
                  <a:schemeClr val="bg1"/>
                </a:solidFill>
              </a:rPr>
              <a:t>che è di genere femminile.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" b="100000" l="0" r="100000">
                        <a14:foregroundMark x1="11480" y1="10537" x2="11480" y2="10537"/>
                        <a14:foregroundMark x1="11480" y1="22539" x2="11480" y2="22539"/>
                        <a14:foregroundMark x1="11080" y1="18674" x2="11080" y2="18674"/>
                        <a14:foregroundMark x1="6440" y1="14849" x2="6440" y2="14849"/>
                        <a14:foregroundMark x1="6840" y1="22539" x2="6840" y2="22539"/>
                        <a14:foregroundMark x1="6840" y1="22986" x2="6840" y2="22986"/>
                        <a14:foregroundMark x1="95240" y1="26404" x2="95240" y2="26404"/>
                        <a14:foregroundMark x1="89800" y1="27665" x2="89800" y2="27665"/>
                        <a14:foregroundMark x1="91040" y1="54638" x2="91040" y2="54638"/>
                        <a14:foregroundMark x1="94840" y1="50814" x2="94840" y2="50814"/>
                        <a14:foregroundMark x1="69560" y1="73474" x2="69560" y2="73474"/>
                        <a14:foregroundMark x1="72120" y1="70057" x2="72120" y2="70057"/>
                        <a14:foregroundMark x1="32960" y1="84174" x2="32960" y2="84174"/>
                        <a14:foregroundMark x1="36320" y1="87632" x2="36320" y2="87632"/>
                        <a14:foregroundMark x1="22440" y1="79902" x2="22440" y2="79902"/>
                        <a14:foregroundMark x1="22440" y1="75631" x2="22440" y2="75631"/>
                        <a14:foregroundMark x1="10240" y1="31082" x2="10240" y2="31082"/>
                        <a14:foregroundMark x1="8560" y1="55940" x2="8560" y2="55940"/>
                        <a14:foregroundMark x1="6840" y1="73474" x2="6840" y2="73474"/>
                        <a14:foregroundMark x1="11480" y1="69203" x2="11480" y2="69203"/>
                        <a14:foregroundMark x1="82200" y1="67046" x2="82200" y2="67046"/>
                        <a14:foregroundMark x1="94840" y1="57648" x2="94840" y2="57648"/>
                        <a14:foregroundMark x1="95240" y1="65785" x2="95240" y2="65785"/>
                        <a14:foregroundMark x1="93160" y1="69203" x2="93160" y2="69203"/>
                        <a14:foregroundMark x1="87240" y1="71359" x2="87240" y2="71359"/>
                        <a14:foregroundMark x1="87240" y1="76485" x2="87240" y2="76485"/>
                        <a14:foregroundMark x1="94840" y1="77746" x2="94840" y2="77746"/>
                        <a14:foregroundMark x1="94840" y1="81611" x2="94840" y2="81611"/>
                        <a14:foregroundMark x1="14840" y1="73922" x2="14840" y2="73922"/>
                        <a14:foregroundMark x1="14840" y1="81611" x2="14840" y2="81611"/>
                        <a14:foregroundMark x1="17400" y1="79496" x2="17400" y2="79496"/>
                        <a14:foregroundMark x1="12320" y1="74776" x2="12320" y2="74776"/>
                        <a14:foregroundMark x1="10240" y1="74776" x2="10240" y2="74776"/>
                        <a14:foregroundMark x1="64520" y1="79048" x2="64520" y2="79048"/>
                        <a14:foregroundMark x1="59480" y1="87185" x2="59480" y2="87185"/>
                        <a14:foregroundMark x1="62840" y1="89748" x2="62840" y2="89748"/>
                        <a14:foregroundMark x1="77160" y1="85028" x2="77160" y2="85028"/>
                        <a14:foregroundMark x1="79240" y1="81204" x2="79240" y2="81204"/>
                        <a14:foregroundMark x1="83040" y1="79902" x2="83040" y2="79902"/>
                        <a14:foregroundMark x1="87680" y1="85476" x2="87680" y2="85476"/>
                        <a14:foregroundMark x1="91880" y1="89748" x2="91880" y2="89748"/>
                        <a14:foregroundMark x1="96080" y1="94467" x2="96080" y2="94467"/>
                        <a14:foregroundMark x1="96080" y1="94467" x2="96080" y2="94467"/>
                        <a14:foregroundMark x1="17400" y1="94874" x2="17400" y2="94874"/>
                        <a14:foregroundMark x1="38000" y1="93613" x2="38000" y2="93613"/>
                        <a14:foregroundMark x1="32120" y1="93613" x2="32120" y2="93613"/>
                        <a14:foregroundMark x1="32120" y1="93613" x2="32120" y2="93613"/>
                        <a14:foregroundMark x1="27480" y1="88893" x2="27480" y2="88893"/>
                        <a14:foregroundMark x1="27480" y1="88893" x2="27480" y2="88893"/>
                        <a14:foregroundMark x1="20760" y1="89341" x2="20760" y2="89341"/>
                        <a14:foregroundMark x1="20760" y1="89341" x2="20760" y2="89341"/>
                        <a14:foregroundMark x1="6440" y1="88893" x2="6440" y2="88893"/>
                        <a14:foregroundMark x1="73360" y1="91904" x2="73360" y2="91904"/>
                        <a14:foregroundMark x1="6000" y1="5411" x2="6000" y2="5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49" y="3606805"/>
            <a:ext cx="3194638" cy="314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395536" y="3606805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Nel Nuovo testamento è chiamato: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Spirito Santo, come Dio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Paracleto – chiamato accanto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Spirito di verità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solidFill>
                  <a:schemeClr val="bg1"/>
                </a:solidFill>
              </a:rPr>
              <a:t>Spirito </a:t>
            </a:r>
            <a:r>
              <a:rPr lang="it-IT" sz="2400" dirty="0" smtClean="0">
                <a:solidFill>
                  <a:schemeClr val="bg1"/>
                </a:solidFill>
              </a:rPr>
              <a:t>che dà </a:t>
            </a:r>
            <a:r>
              <a:rPr lang="it-IT" sz="2400" dirty="0">
                <a:solidFill>
                  <a:schemeClr val="bg1"/>
                </a:solidFill>
              </a:rPr>
              <a:t>la vita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Spirito d’amore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Spirito di Cristo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065" y="260648"/>
            <a:ext cx="8703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N</a:t>
            </a:r>
            <a:r>
              <a:rPr lang="it-IT" sz="2400" dirty="0" smtClean="0">
                <a:solidFill>
                  <a:schemeClr val="bg1"/>
                </a:solidFill>
              </a:rPr>
              <a:t>ell’uomo è </a:t>
            </a: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dirty="0" smtClean="0">
                <a:solidFill>
                  <a:schemeClr val="bg1"/>
                </a:solidFill>
              </a:rPr>
              <a:t>soffio, </a:t>
            </a:r>
            <a:r>
              <a:rPr lang="it-IT" sz="2400" dirty="0">
                <a:solidFill>
                  <a:schemeClr val="bg1"/>
                </a:solidFill>
              </a:rPr>
              <a:t>il respiro, </a:t>
            </a:r>
            <a:r>
              <a:rPr lang="it-IT" sz="2400" dirty="0" smtClean="0">
                <a:solidFill>
                  <a:schemeClr val="bg1"/>
                </a:solidFill>
              </a:rPr>
              <a:t>segno di vita; è il centro della spiritualità, delle emozioni, delle decisioni.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1065" y="1109829"/>
            <a:ext cx="8684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È </a:t>
            </a:r>
            <a:r>
              <a:rPr lang="it-IT" sz="2400" dirty="0">
                <a:solidFill>
                  <a:schemeClr val="bg1"/>
                </a:solidFill>
              </a:rPr>
              <a:t>il respiro stesso di </a:t>
            </a:r>
            <a:r>
              <a:rPr lang="it-IT" sz="2400" dirty="0" err="1">
                <a:solidFill>
                  <a:schemeClr val="bg1"/>
                </a:solidFill>
              </a:rPr>
              <a:t>Jahvè</a:t>
            </a:r>
            <a:r>
              <a:rPr lang="it-IT" sz="2400" dirty="0">
                <a:solidFill>
                  <a:schemeClr val="bg1"/>
                </a:solidFill>
              </a:rPr>
              <a:t>, è il soffio di </a:t>
            </a:r>
            <a:r>
              <a:rPr lang="it-IT" sz="2400" dirty="0" smtClean="0">
                <a:solidFill>
                  <a:schemeClr val="bg1"/>
                </a:solidFill>
              </a:rPr>
              <a:t>Dio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dirty="0" smtClean="0">
                <a:solidFill>
                  <a:schemeClr val="bg1"/>
                </a:solidFill>
              </a:rPr>
              <a:t>Es 15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dirty="0" smtClean="0">
                <a:solidFill>
                  <a:schemeClr val="bg1"/>
                </a:solidFill>
              </a:rPr>
              <a:t>8] la forza dinamica </a:t>
            </a:r>
            <a:r>
              <a:rPr lang="it-IT" sz="2400" dirty="0">
                <a:solidFill>
                  <a:schemeClr val="bg1"/>
                </a:solidFill>
              </a:rPr>
              <a:t>per cui Dio agisce nella </a:t>
            </a:r>
            <a:r>
              <a:rPr lang="it-IT" sz="2400" dirty="0" smtClean="0">
                <a:solidFill>
                  <a:schemeClr val="bg1"/>
                </a:solidFill>
              </a:rPr>
              <a:t>storia, parla </a:t>
            </a:r>
            <a:r>
              <a:rPr lang="it-IT" sz="2400" dirty="0">
                <a:solidFill>
                  <a:schemeClr val="bg1"/>
                </a:solidFill>
              </a:rPr>
              <a:t>per mezzo dei profeti.</a:t>
            </a:r>
          </a:p>
          <a:p>
            <a:r>
              <a:rPr lang="it-IT" sz="2400" dirty="0">
                <a:solidFill>
                  <a:schemeClr val="bg1"/>
                </a:solidFill>
              </a:rPr>
              <a:t>Mosè </a:t>
            </a:r>
            <a:r>
              <a:rPr lang="it-IT" sz="2400" dirty="0" smtClean="0">
                <a:solidFill>
                  <a:schemeClr val="bg1"/>
                </a:solidFill>
              </a:rPr>
              <a:t>[Nm</a:t>
            </a:r>
            <a:r>
              <a:rPr lang="it-IT" sz="2400" dirty="0">
                <a:solidFill>
                  <a:schemeClr val="bg1"/>
                </a:solidFill>
              </a:rPr>
              <a:t>. 11, </a:t>
            </a:r>
            <a:r>
              <a:rPr lang="it-IT" sz="2400" dirty="0" smtClean="0">
                <a:solidFill>
                  <a:schemeClr val="bg1"/>
                </a:solidFill>
              </a:rPr>
              <a:t>25], </a:t>
            </a:r>
            <a:r>
              <a:rPr lang="it-IT" sz="2400" dirty="0">
                <a:solidFill>
                  <a:schemeClr val="bg1"/>
                </a:solidFill>
              </a:rPr>
              <a:t>Giosuè [</a:t>
            </a:r>
            <a:r>
              <a:rPr lang="it-IT" sz="2400" dirty="0" smtClean="0">
                <a:solidFill>
                  <a:schemeClr val="bg1"/>
                </a:solidFill>
              </a:rPr>
              <a:t>Nm</a:t>
            </a:r>
            <a:r>
              <a:rPr lang="it-IT" sz="2400" dirty="0">
                <a:solidFill>
                  <a:schemeClr val="bg1"/>
                </a:solidFill>
              </a:rPr>
              <a:t>. 27, </a:t>
            </a:r>
            <a:r>
              <a:rPr lang="it-IT" sz="2400" dirty="0" smtClean="0">
                <a:solidFill>
                  <a:schemeClr val="bg1"/>
                </a:solidFill>
              </a:rPr>
              <a:t>18], </a:t>
            </a:r>
            <a:r>
              <a:rPr lang="it-IT" sz="2400" dirty="0" err="1">
                <a:solidFill>
                  <a:schemeClr val="bg1"/>
                </a:solidFill>
              </a:rPr>
              <a:t>Balaam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[Nm</a:t>
            </a:r>
            <a:r>
              <a:rPr lang="it-IT" sz="2400" dirty="0">
                <a:solidFill>
                  <a:schemeClr val="bg1"/>
                </a:solidFill>
              </a:rPr>
              <a:t>. 24, </a:t>
            </a:r>
            <a:r>
              <a:rPr lang="it-IT" sz="2400" dirty="0" smtClean="0">
                <a:solidFill>
                  <a:schemeClr val="bg1"/>
                </a:solidFill>
              </a:rPr>
              <a:t>2], i giudici parlano, Davide regna per la forza dello Spirito.</a:t>
            </a:r>
            <a:r>
              <a:rPr lang="it-IT" sz="2400" dirty="0">
                <a:solidFill>
                  <a:schemeClr val="bg1"/>
                </a:solidFill>
              </a:rPr>
              <a:t>  L</a:t>
            </a:r>
            <a:r>
              <a:rPr lang="it-IT" sz="2400" dirty="0" smtClean="0">
                <a:solidFill>
                  <a:schemeClr val="bg1"/>
                </a:solidFill>
              </a:rPr>
              <a:t>a </a:t>
            </a:r>
            <a:r>
              <a:rPr lang="it-IT" sz="2400" i="1" dirty="0" err="1">
                <a:solidFill>
                  <a:schemeClr val="bg1"/>
                </a:solidFill>
              </a:rPr>
              <a:t>ruah</a:t>
            </a:r>
            <a:r>
              <a:rPr lang="it-IT" sz="2400" i="1" dirty="0">
                <a:solidFill>
                  <a:schemeClr val="bg1"/>
                </a:solidFill>
              </a:rPr>
              <a:t> di </a:t>
            </a:r>
            <a:r>
              <a:rPr lang="it-IT" sz="2400" i="1" dirty="0" err="1">
                <a:solidFill>
                  <a:schemeClr val="bg1"/>
                </a:solidFill>
              </a:rPr>
              <a:t>Jahvè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è una forza </a:t>
            </a:r>
            <a:r>
              <a:rPr lang="it-IT" sz="2400" dirty="0">
                <a:solidFill>
                  <a:schemeClr val="bg1"/>
                </a:solidFill>
              </a:rPr>
              <a:t>divina che agisce sull’uomo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1065" y="3897174"/>
            <a:ext cx="5851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</a:t>
            </a:r>
            <a:r>
              <a:rPr lang="it-IT" sz="2400" dirty="0" smtClean="0">
                <a:solidFill>
                  <a:schemeClr val="bg1"/>
                </a:solidFill>
              </a:rPr>
              <a:t>ul </a:t>
            </a:r>
            <a:r>
              <a:rPr lang="it-IT" sz="2400" dirty="0">
                <a:solidFill>
                  <a:schemeClr val="bg1"/>
                </a:solidFill>
              </a:rPr>
              <a:t>messia riposerà la </a:t>
            </a:r>
            <a:r>
              <a:rPr lang="it-IT" sz="2400" b="1" i="1" dirty="0" err="1">
                <a:solidFill>
                  <a:schemeClr val="bg1"/>
                </a:solidFill>
              </a:rPr>
              <a:t>ruah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Jahvè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11, 1ss</a:t>
            </a:r>
            <a:r>
              <a:rPr lang="it-IT" sz="2400" dirty="0" smtClean="0">
                <a:solidFill>
                  <a:schemeClr val="bg1"/>
                </a:solidFill>
              </a:rPr>
              <a:t>):</a:t>
            </a:r>
            <a:r>
              <a:rPr lang="it-IT" sz="2400" i="1" dirty="0" smtClean="0">
                <a:solidFill>
                  <a:schemeClr val="bg1"/>
                </a:solidFill>
              </a:rPr>
              <a:t> «ho posto </a:t>
            </a:r>
            <a:r>
              <a:rPr lang="it-IT" sz="2400" i="1" dirty="0">
                <a:solidFill>
                  <a:schemeClr val="bg1"/>
                </a:solidFill>
              </a:rPr>
              <a:t>il mio spirito su di </a:t>
            </a:r>
            <a:r>
              <a:rPr lang="it-IT" sz="2400" i="1" dirty="0" smtClean="0">
                <a:solidFill>
                  <a:schemeClr val="bg1"/>
                </a:solidFill>
              </a:rPr>
              <a:t>lui»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42, </a:t>
            </a:r>
            <a:r>
              <a:rPr lang="it-IT" sz="2400" dirty="0" smtClean="0">
                <a:solidFill>
                  <a:schemeClr val="bg1"/>
                </a:solidFill>
              </a:rPr>
              <a:t>1].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Inaugura i tempi nuovi: </a:t>
            </a:r>
            <a:r>
              <a:rPr lang="it-IT" sz="2400" i="1" dirty="0" smtClean="0">
                <a:solidFill>
                  <a:schemeClr val="bg1"/>
                </a:solidFill>
              </a:rPr>
              <a:t>«vi darò un </a:t>
            </a:r>
            <a:r>
              <a:rPr lang="it-IT" sz="2400" i="1" dirty="0">
                <a:solidFill>
                  <a:schemeClr val="bg1"/>
                </a:solidFill>
              </a:rPr>
              <a:t>cuore nuovo metterò dentro di voi uno spirito </a:t>
            </a:r>
            <a:r>
              <a:rPr lang="it-IT" sz="2400" i="1" dirty="0" smtClean="0">
                <a:solidFill>
                  <a:schemeClr val="bg1"/>
                </a:solidFill>
              </a:rPr>
              <a:t>nuovo»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Ez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36, </a:t>
            </a:r>
            <a:r>
              <a:rPr lang="it-IT" sz="2400" dirty="0" smtClean="0">
                <a:solidFill>
                  <a:schemeClr val="bg1"/>
                </a:solidFill>
              </a:rPr>
              <a:t>26ss];  </a:t>
            </a:r>
            <a:r>
              <a:rPr lang="it-IT" sz="2400" i="1" dirty="0" smtClean="0">
                <a:solidFill>
                  <a:schemeClr val="bg1"/>
                </a:solidFill>
              </a:rPr>
              <a:t>«effonderò </a:t>
            </a:r>
            <a:r>
              <a:rPr lang="it-IT" sz="2400" i="1" dirty="0">
                <a:solidFill>
                  <a:schemeClr val="bg1"/>
                </a:solidFill>
              </a:rPr>
              <a:t>il mio spirito sopra ogni uomo e diverranno profeti i vostri figli </a:t>
            </a:r>
            <a:r>
              <a:rPr lang="it-IT" sz="2400" i="1" dirty="0" smtClean="0">
                <a:solidFill>
                  <a:schemeClr val="bg1"/>
                </a:solidFill>
              </a:rPr>
              <a:t>e le </a:t>
            </a:r>
            <a:r>
              <a:rPr lang="it-IT" sz="2400" i="1" dirty="0">
                <a:solidFill>
                  <a:schemeClr val="bg1"/>
                </a:solidFill>
              </a:rPr>
              <a:t>vostre figlie</a:t>
            </a:r>
            <a:r>
              <a:rPr lang="it-IT" sz="2400" i="1" dirty="0" smtClean="0">
                <a:solidFill>
                  <a:schemeClr val="bg1"/>
                </a:solidFill>
              </a:rPr>
              <a:t>...»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dirty="0" smtClean="0">
                <a:solidFill>
                  <a:schemeClr val="bg1"/>
                </a:solidFill>
              </a:rPr>
              <a:t>Gioele </a:t>
            </a:r>
            <a:r>
              <a:rPr lang="it-IT" sz="2400" dirty="0">
                <a:solidFill>
                  <a:schemeClr val="bg1"/>
                </a:solidFill>
              </a:rPr>
              <a:t>3, </a:t>
            </a:r>
            <a:r>
              <a:rPr lang="it-IT" sz="2400" dirty="0" smtClean="0">
                <a:solidFill>
                  <a:schemeClr val="bg1"/>
                </a:solidFill>
              </a:rPr>
              <a:t>1-2].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3" y="2809105"/>
            <a:ext cx="2622798" cy="376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2286000" cy="3398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323529" y="332656"/>
            <a:ext cx="8478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Lo Spirito conduce </a:t>
            </a:r>
            <a:r>
              <a:rPr lang="it-IT" sz="2400" dirty="0" smtClean="0">
                <a:solidFill>
                  <a:schemeClr val="bg1"/>
                </a:solidFill>
              </a:rPr>
              <a:t>Gesù, lo consacra Messia [Lc 4,16-30], sostiene la sua opera.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il promesso e l’inviato dopo la partenza del Signore per ricordarci ed insegnarci 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14,26], per condurci </a:t>
            </a:r>
            <a:r>
              <a:rPr lang="it-IT" sz="2400" dirty="0" smtClean="0">
                <a:solidFill>
                  <a:schemeClr val="bg1"/>
                </a:solidFill>
              </a:rPr>
              <a:t>alla </a:t>
            </a:r>
            <a:r>
              <a:rPr lang="it-IT" sz="2400" dirty="0" smtClean="0">
                <a:solidFill>
                  <a:schemeClr val="bg1"/>
                </a:solidFill>
              </a:rPr>
              <a:t>verità tutta intera 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16,12-15]; morendo Gesù «emise lo Spirito» 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19,30], e </a:t>
            </a:r>
            <a:r>
              <a:rPr lang="it-IT" sz="2400" dirty="0" smtClean="0">
                <a:solidFill>
                  <a:schemeClr val="bg1"/>
                </a:solidFill>
              </a:rPr>
              <a:t>dopo la resurrezione </a:t>
            </a:r>
            <a:r>
              <a:rPr lang="it-IT" sz="2400" dirty="0" smtClean="0">
                <a:solidFill>
                  <a:schemeClr val="bg1"/>
                </a:solidFill>
              </a:rPr>
              <a:t>ne fa dono ai suoi discepoli [</a:t>
            </a:r>
            <a:r>
              <a:rPr lang="it-IT" sz="2400" dirty="0" err="1" smtClean="0">
                <a:solidFill>
                  <a:schemeClr val="bg1"/>
                </a:solidFill>
              </a:rPr>
              <a:t>Gv</a:t>
            </a:r>
            <a:r>
              <a:rPr lang="it-IT" sz="2400" dirty="0" smtClean="0">
                <a:solidFill>
                  <a:schemeClr val="bg1"/>
                </a:solidFill>
              </a:rPr>
              <a:t> 20,22].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3140968"/>
            <a:ext cx="5904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Lo Spirito prorompe nella vita dei discepoli nella </a:t>
            </a:r>
            <a:r>
              <a:rPr lang="it-IT" sz="2400" dirty="0" smtClean="0">
                <a:solidFill>
                  <a:schemeClr val="bg1"/>
                </a:solidFill>
              </a:rPr>
              <a:t>Pentecoste [At 2,1-4], guida l’attività degli Apostoli [1Ts 1,5], è invocato sui Cristiani e comunicato attraverso il gesto della imposizione delle mani. </a:t>
            </a:r>
          </a:p>
          <a:p>
            <a:r>
              <a:rPr lang="it-IT" sz="2400" dirty="0">
                <a:solidFill>
                  <a:schemeClr val="bg1"/>
                </a:solidFill>
              </a:rPr>
              <a:t>Lo Spirito </a:t>
            </a:r>
            <a:r>
              <a:rPr lang="it-IT" sz="2400" dirty="0" smtClean="0">
                <a:solidFill>
                  <a:schemeClr val="bg1"/>
                </a:solidFill>
              </a:rPr>
              <a:t>ci </a:t>
            </a:r>
            <a:r>
              <a:rPr lang="it-IT" sz="2400" dirty="0">
                <a:solidFill>
                  <a:schemeClr val="bg1"/>
                </a:solidFill>
              </a:rPr>
              <a:t>fa figli e </a:t>
            </a:r>
            <a:r>
              <a:rPr lang="it-IT" sz="2400" dirty="0" smtClean="0">
                <a:solidFill>
                  <a:schemeClr val="bg1"/>
                </a:solidFill>
              </a:rPr>
              <a:t>non più </a:t>
            </a:r>
            <a:r>
              <a:rPr lang="it-IT" sz="2400" dirty="0">
                <a:solidFill>
                  <a:schemeClr val="bg1"/>
                </a:solidFill>
              </a:rPr>
              <a:t>schiavi (</a:t>
            </a:r>
            <a:r>
              <a:rPr lang="it-IT" sz="2400" dirty="0" err="1">
                <a:solidFill>
                  <a:schemeClr val="bg1"/>
                </a:solidFill>
              </a:rPr>
              <a:t>Gal</a:t>
            </a:r>
            <a:r>
              <a:rPr lang="it-IT" sz="2400" dirty="0">
                <a:solidFill>
                  <a:schemeClr val="bg1"/>
                </a:solidFill>
              </a:rPr>
              <a:t> 4, 7), uomini liberi (</a:t>
            </a:r>
            <a:r>
              <a:rPr lang="it-IT" sz="2400" dirty="0" err="1">
                <a:solidFill>
                  <a:schemeClr val="bg1"/>
                </a:solidFill>
              </a:rPr>
              <a:t>Gal</a:t>
            </a:r>
            <a:r>
              <a:rPr lang="it-IT" sz="2400" dirty="0">
                <a:solidFill>
                  <a:schemeClr val="bg1"/>
                </a:solidFill>
              </a:rPr>
              <a:t> 5, 1), grazie a lui possiamo gridare Abbà (</a:t>
            </a:r>
            <a:r>
              <a:rPr lang="it-IT" sz="2400" dirty="0" err="1">
                <a:solidFill>
                  <a:schemeClr val="bg1"/>
                </a:solidFill>
              </a:rPr>
              <a:t>Rm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8, 15</a:t>
            </a:r>
            <a:r>
              <a:rPr lang="it-IT" sz="2400" dirty="0">
                <a:solidFill>
                  <a:schemeClr val="bg1"/>
                </a:solidFill>
              </a:rPr>
              <a:t>; </a:t>
            </a:r>
            <a:r>
              <a:rPr lang="it-IT" sz="2400" dirty="0" err="1">
                <a:solidFill>
                  <a:schemeClr val="bg1"/>
                </a:solidFill>
              </a:rPr>
              <a:t>Gal</a:t>
            </a:r>
            <a:r>
              <a:rPr lang="it-IT" sz="2400" dirty="0">
                <a:solidFill>
                  <a:schemeClr val="bg1"/>
                </a:solidFill>
              </a:rPr>
              <a:t> 4, 6), e rendere a lui culto</a:t>
            </a:r>
            <a:r>
              <a:rPr lang="it-IT" sz="2400">
                <a:solidFill>
                  <a:schemeClr val="bg1"/>
                </a:solidFill>
              </a:rPr>
              <a:t>.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260648"/>
            <a:ext cx="619268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Romance Fatal Serif Std" pitchFamily="18" charset="0"/>
              </a:rPr>
              <a:t>La relazione trinitaria</a:t>
            </a:r>
            <a:endParaRPr lang="it-IT" sz="44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69392" y="1196752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Il Figlio è realmente distinto dal Padre e dallo Spirito Santo; </a:t>
            </a:r>
            <a:r>
              <a:rPr lang="it-IT" sz="2400" dirty="0" smtClean="0">
                <a:solidFill>
                  <a:schemeClr val="bg1"/>
                </a:solidFill>
              </a:rPr>
              <a:t>lo Spirito </a:t>
            </a:r>
            <a:r>
              <a:rPr lang="it-IT" sz="2400" dirty="0">
                <a:solidFill>
                  <a:schemeClr val="bg1"/>
                </a:solidFill>
              </a:rPr>
              <a:t>Santo è realmente distinto dal Padre e dal Figlio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Pur distinguendosi </a:t>
            </a:r>
            <a:r>
              <a:rPr lang="it-IT" sz="2400" dirty="0">
                <a:solidFill>
                  <a:schemeClr val="bg1"/>
                </a:solidFill>
              </a:rPr>
              <a:t>tra loro con distinzione </a:t>
            </a:r>
            <a:r>
              <a:rPr lang="it-IT" sz="2400" dirty="0" smtClean="0">
                <a:solidFill>
                  <a:schemeClr val="bg1"/>
                </a:solidFill>
              </a:rPr>
              <a:t>reale perché relazionale, </a:t>
            </a:r>
            <a:r>
              <a:rPr lang="it-IT" sz="2400" dirty="0">
                <a:solidFill>
                  <a:schemeClr val="bg1"/>
                </a:solidFill>
              </a:rPr>
              <a:t>le tre persone della Trinità sono un solo </a:t>
            </a:r>
            <a:r>
              <a:rPr lang="it-IT" sz="2400" dirty="0" smtClean="0">
                <a:solidFill>
                  <a:schemeClr val="bg1"/>
                </a:solidFill>
              </a:rPr>
              <a:t>Dio, perché  ciascuna possiede totalmente </a:t>
            </a:r>
            <a:r>
              <a:rPr lang="it-IT" sz="2400" dirty="0">
                <a:solidFill>
                  <a:schemeClr val="bg1"/>
                </a:solidFill>
              </a:rPr>
              <a:t>la sostanza </a:t>
            </a:r>
            <a:r>
              <a:rPr lang="it-IT" sz="2400" dirty="0" smtClean="0">
                <a:solidFill>
                  <a:schemeClr val="bg1"/>
                </a:solidFill>
              </a:rPr>
              <a:t>divina.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69392" y="4662428"/>
            <a:ext cx="5823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N</a:t>
            </a:r>
            <a:r>
              <a:rPr lang="it-IT" sz="2400" dirty="0" smtClean="0">
                <a:solidFill>
                  <a:schemeClr val="bg1"/>
                </a:solidFill>
              </a:rPr>
              <a:t>ei </a:t>
            </a:r>
            <a:r>
              <a:rPr lang="it-IT" sz="2400" dirty="0">
                <a:solidFill>
                  <a:schemeClr val="bg1"/>
                </a:solidFill>
              </a:rPr>
              <a:t>nomi </a:t>
            </a:r>
            <a:r>
              <a:rPr lang="it-IT" sz="2400" dirty="0" smtClean="0">
                <a:solidFill>
                  <a:schemeClr val="bg1"/>
                </a:solidFill>
              </a:rPr>
              <a:t>delle </a:t>
            </a:r>
            <a:r>
              <a:rPr lang="it-IT" sz="2400" dirty="0">
                <a:solidFill>
                  <a:schemeClr val="bg1"/>
                </a:solidFill>
              </a:rPr>
              <a:t>Persone, il Padre 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in riferimento </a:t>
            </a:r>
            <a:r>
              <a:rPr lang="it-IT" sz="2400" dirty="0" smtClean="0">
                <a:solidFill>
                  <a:schemeClr val="bg1"/>
                </a:solidFill>
              </a:rPr>
              <a:t>al Figlio</a:t>
            </a:r>
            <a:r>
              <a:rPr lang="it-IT" sz="2400" dirty="0">
                <a:solidFill>
                  <a:schemeClr val="bg1"/>
                </a:solidFill>
              </a:rPr>
              <a:t>, il Figlio al Padre e lo Spirito Santo ad </a:t>
            </a:r>
            <a:r>
              <a:rPr lang="it-IT" sz="2400" dirty="0" smtClean="0">
                <a:solidFill>
                  <a:schemeClr val="bg1"/>
                </a:solidFill>
              </a:rPr>
              <a:t>ambedue si rivela il senso della distinzione e la qualità della relazione che intercorre nella trinità.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1" y="2391564"/>
            <a:ext cx="2726745" cy="42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1880" y="260648"/>
            <a:ext cx="540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la </a:t>
            </a:r>
            <a:r>
              <a:rPr lang="it-IT" sz="2400" dirty="0" smtClean="0">
                <a:solidFill>
                  <a:schemeClr val="bg1"/>
                </a:solidFill>
              </a:rPr>
              <a:t>Trinità, nella profondità relazionale, si </a:t>
            </a:r>
            <a:r>
              <a:rPr lang="it-IT" sz="2400" dirty="0">
                <a:solidFill>
                  <a:schemeClr val="bg1"/>
                </a:solidFill>
              </a:rPr>
              <a:t>rivela come </a:t>
            </a:r>
            <a:r>
              <a:rPr lang="it-IT" sz="2400" dirty="0" smtClean="0">
                <a:solidFill>
                  <a:schemeClr val="bg1"/>
                </a:solidFill>
              </a:rPr>
              <a:t>la </a:t>
            </a:r>
            <a:r>
              <a:rPr lang="it-IT" sz="2400" dirty="0">
                <a:solidFill>
                  <a:schemeClr val="bg1"/>
                </a:solidFill>
              </a:rPr>
              <a:t>più perfetta comunione tra i distinti e, </a:t>
            </a:r>
            <a:r>
              <a:rPr lang="it-IT" sz="2400" dirty="0" smtClean="0">
                <a:solidFill>
                  <a:schemeClr val="bg1"/>
                </a:solidFill>
              </a:rPr>
              <a:t>come tale</a:t>
            </a:r>
            <a:r>
              <a:rPr lang="it-IT" sz="2400" dirty="0">
                <a:solidFill>
                  <a:schemeClr val="bg1"/>
                </a:solidFill>
              </a:rPr>
              <a:t>, è luce che illumina </a:t>
            </a:r>
            <a:r>
              <a:rPr lang="it-IT" sz="2400" dirty="0" smtClean="0">
                <a:solidFill>
                  <a:schemeClr val="bg1"/>
                </a:solidFill>
              </a:rPr>
              <a:t>il panorama umano </a:t>
            </a:r>
            <a:r>
              <a:rPr lang="it-IT" sz="2400" dirty="0">
                <a:solidFill>
                  <a:schemeClr val="bg1"/>
                </a:solidFill>
              </a:rPr>
              <a:t>delle nostre relazioni interpersonali e </a:t>
            </a:r>
            <a:r>
              <a:rPr lang="it-IT" sz="2400" dirty="0" smtClean="0">
                <a:solidFill>
                  <a:schemeClr val="bg1"/>
                </a:solidFill>
              </a:rPr>
              <a:t>ci permette di comprendere </a:t>
            </a:r>
            <a:r>
              <a:rPr lang="it-IT" sz="2400" dirty="0">
                <a:solidFill>
                  <a:schemeClr val="bg1"/>
                </a:solidFill>
              </a:rPr>
              <a:t>a quale comunione reale di conoscenza e di amore </a:t>
            </a:r>
            <a:r>
              <a:rPr lang="it-IT" sz="2400" dirty="0" smtClean="0">
                <a:solidFill>
                  <a:schemeClr val="bg1"/>
                </a:solidFill>
              </a:rPr>
              <a:t>siamo chiamati </a:t>
            </a:r>
            <a:r>
              <a:rPr lang="it-IT" sz="2400" dirty="0">
                <a:solidFill>
                  <a:schemeClr val="bg1"/>
                </a:solidFill>
              </a:rPr>
              <a:t>noi figli di Dio. 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</a:t>
            </a:r>
            <a:r>
              <a:rPr lang="it-IT" sz="2400" dirty="0" smtClean="0">
                <a:solidFill>
                  <a:schemeClr val="bg1"/>
                </a:solidFill>
              </a:rPr>
              <a:t>a </a:t>
            </a:r>
            <a:r>
              <a:rPr lang="it-IT" sz="2400" dirty="0">
                <a:solidFill>
                  <a:schemeClr val="bg1"/>
                </a:solidFill>
              </a:rPr>
              <a:t>Trinità, nella </a:t>
            </a:r>
            <a:r>
              <a:rPr lang="it-IT" sz="2400" dirty="0" smtClean="0">
                <a:solidFill>
                  <a:schemeClr val="bg1"/>
                </a:solidFill>
              </a:rPr>
              <a:t>sue dimensioni di distinzione, relazione e </a:t>
            </a:r>
            <a:r>
              <a:rPr lang="it-IT" sz="2400" dirty="0">
                <a:solidFill>
                  <a:schemeClr val="bg1"/>
                </a:solidFill>
              </a:rPr>
              <a:t>comunione, </a:t>
            </a:r>
            <a:r>
              <a:rPr lang="it-IT" sz="2400" dirty="0" smtClean="0">
                <a:solidFill>
                  <a:schemeClr val="bg1"/>
                </a:solidFill>
              </a:rPr>
              <a:t>è la buona notizia </a:t>
            </a:r>
            <a:r>
              <a:rPr lang="it-IT" sz="2400" dirty="0">
                <a:solidFill>
                  <a:schemeClr val="bg1"/>
                </a:solidFill>
              </a:rPr>
              <a:t>evangelica per la convivenza umana. </a:t>
            </a:r>
            <a:r>
              <a:rPr lang="it-IT" sz="2400" dirty="0" smtClean="0">
                <a:solidFill>
                  <a:schemeClr val="bg1"/>
                </a:solidFill>
              </a:rPr>
              <a:t>Noi </a:t>
            </a:r>
            <a:r>
              <a:rPr lang="it-IT" sz="2400" dirty="0">
                <a:solidFill>
                  <a:schemeClr val="bg1"/>
                </a:solidFill>
              </a:rPr>
              <a:t>che siamo distinti </a:t>
            </a:r>
            <a:r>
              <a:rPr lang="it-IT" sz="2400" dirty="0" smtClean="0">
                <a:solidFill>
                  <a:schemeClr val="bg1"/>
                </a:solidFill>
              </a:rPr>
              <a:t>siamo chiamati </a:t>
            </a:r>
            <a:r>
              <a:rPr lang="it-IT" sz="2400" dirty="0">
                <a:solidFill>
                  <a:schemeClr val="bg1"/>
                </a:solidFill>
              </a:rPr>
              <a:t>ad una </a:t>
            </a:r>
            <a:r>
              <a:rPr lang="it-IT" sz="2400" dirty="0" smtClean="0">
                <a:solidFill>
                  <a:schemeClr val="bg1"/>
                </a:solidFill>
              </a:rPr>
              <a:t>relazione capace di una comunione </a:t>
            </a:r>
            <a:r>
              <a:rPr lang="it-IT" sz="2400" dirty="0">
                <a:solidFill>
                  <a:schemeClr val="bg1"/>
                </a:solidFill>
              </a:rPr>
              <a:t>piena. 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Questa </a:t>
            </a:r>
            <a:r>
              <a:rPr lang="it-IT" sz="2400" dirty="0">
                <a:solidFill>
                  <a:schemeClr val="bg1"/>
                </a:solidFill>
              </a:rPr>
              <a:t>comunione è con il Padre e con il Figlio </a:t>
            </a:r>
            <a:r>
              <a:rPr lang="it-IT" sz="2400" dirty="0" smtClean="0">
                <a:solidFill>
                  <a:schemeClr val="bg1"/>
                </a:solidFill>
              </a:rPr>
              <a:t>nello stesso Spirito.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79" y="404664"/>
            <a:ext cx="3205655" cy="60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326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400" dirty="0">
                <a:solidFill>
                  <a:schemeClr val="bg1"/>
                </a:solidFill>
              </a:rPr>
              <a:t>La </a:t>
            </a:r>
            <a:r>
              <a:rPr lang="it-IT" sz="2400" dirty="0" smtClean="0">
                <a:solidFill>
                  <a:schemeClr val="bg1"/>
                </a:solidFill>
              </a:rPr>
              <a:t>nozione cristiana di Trinità è talmente difficile che </a:t>
            </a:r>
            <a:r>
              <a:rPr lang="it-IT" sz="2400" dirty="0">
                <a:solidFill>
                  <a:schemeClr val="bg1"/>
                </a:solidFill>
              </a:rPr>
              <a:t>non </a:t>
            </a:r>
            <a:r>
              <a:rPr lang="it-IT" sz="2400" dirty="0" smtClean="0">
                <a:solidFill>
                  <a:schemeClr val="bg1"/>
                </a:solidFill>
              </a:rPr>
              <a:t>c’è modo </a:t>
            </a:r>
            <a:r>
              <a:rPr lang="it-IT" sz="2400" dirty="0">
                <a:solidFill>
                  <a:schemeClr val="bg1"/>
                </a:solidFill>
              </a:rPr>
              <a:t>di </a:t>
            </a:r>
            <a:r>
              <a:rPr lang="it-IT" sz="2400" dirty="0" smtClean="0">
                <a:solidFill>
                  <a:schemeClr val="bg1"/>
                </a:solidFill>
              </a:rPr>
              <a:t>spiegarla </a:t>
            </a:r>
            <a:r>
              <a:rPr lang="it-IT" sz="2400" dirty="0">
                <a:solidFill>
                  <a:schemeClr val="bg1"/>
                </a:solidFill>
              </a:rPr>
              <a:t>adeguatamente. 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Dio è talmente grande e talmente «altro» rispetto all’uomo che </a:t>
            </a:r>
            <a:r>
              <a:rPr lang="it-IT" sz="2400" dirty="0">
                <a:solidFill>
                  <a:schemeClr val="bg1"/>
                </a:solidFill>
              </a:rPr>
              <a:t>è impossibile </a:t>
            </a:r>
            <a:r>
              <a:rPr lang="it-IT" sz="2400" dirty="0" smtClean="0">
                <a:solidFill>
                  <a:schemeClr val="bg1"/>
                </a:solidFill>
              </a:rPr>
              <a:t>comprenderlo appieno.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Spiegare Dio con le parole e le logiche degli uomini è assurdo …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52292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È </a:t>
            </a:r>
            <a:r>
              <a:rPr lang="it-IT" sz="2400" dirty="0">
                <a:solidFill>
                  <a:schemeClr val="bg1"/>
                </a:solidFill>
              </a:rPr>
              <a:t>facile entrare in relazione con lui, entrare nel suo mistero, percepire la sua presenza e la sua vicinanza perché Lui ha aperto la porta della sua intimità e si è fatto conoscere.</a:t>
            </a:r>
          </a:p>
        </p:txBody>
      </p:sp>
      <p:pic>
        <p:nvPicPr>
          <p:cNvPr id="2050" name="Picture 2" descr="http://cdn.shopify.com/s/files/1/0172/7864/products/elohim-cover_large.jpg?8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3212976"/>
            <a:ext cx="4248150" cy="1721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6307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bg1"/>
                </a:solidFill>
                <a:latin typeface="Tahoma"/>
              </a:rPr>
              <a:t>C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redere in Dio significa aver fatto esperienza di lui, una esperienza del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cuore, una intuizione, una emozione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Tahoma"/>
              </a:rPr>
              <a:t> che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dice un incontro con questo Dio.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L’universalità del fenomeno religioso </a:t>
            </a:r>
            <a:r>
              <a:rPr lang="it-IT" sz="2400" dirty="0">
                <a:solidFill>
                  <a:schemeClr val="bg1"/>
                </a:solidFill>
                <a:latin typeface="Tahoma"/>
              </a:rPr>
              <a:t>s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i basa sul fatto della naturalità di questo incontro.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39952" y="5013176"/>
            <a:ext cx="4724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it-IT" sz="2400" i="1" dirty="0" smtClean="0">
                <a:solidFill>
                  <a:prstClr val="white"/>
                </a:solidFill>
                <a:latin typeface="Tahoma"/>
              </a:rPr>
              <a:t>«La </a:t>
            </a:r>
            <a:r>
              <a:rPr lang="it-IT" sz="2400" i="1" dirty="0">
                <a:solidFill>
                  <a:prstClr val="white"/>
                </a:solidFill>
                <a:latin typeface="Tahoma"/>
              </a:rPr>
              <a:t>fede dipende dunque dalla predicazione e la predicazione a sua volta si attua per la parola di </a:t>
            </a:r>
            <a:r>
              <a:rPr lang="it-IT" sz="2400" i="1" dirty="0" smtClean="0">
                <a:solidFill>
                  <a:prstClr val="white"/>
                </a:solidFill>
                <a:latin typeface="Tahoma"/>
              </a:rPr>
              <a:t>Cristo» </a:t>
            </a:r>
            <a:r>
              <a:rPr lang="it-IT" sz="2400" dirty="0" smtClean="0">
                <a:solidFill>
                  <a:prstClr val="white"/>
                </a:solidFill>
                <a:latin typeface="Tahoma"/>
              </a:rPr>
              <a:t>[</a:t>
            </a:r>
            <a:r>
              <a:rPr lang="it-IT" sz="2400" dirty="0" err="1" smtClean="0">
                <a:solidFill>
                  <a:prstClr val="white"/>
                </a:solidFill>
                <a:latin typeface="Tahoma"/>
              </a:rPr>
              <a:t>Rm</a:t>
            </a:r>
            <a:r>
              <a:rPr lang="it-IT" sz="2400" dirty="0" smtClean="0">
                <a:solidFill>
                  <a:prstClr val="white"/>
                </a:solidFill>
                <a:latin typeface="Tahoma"/>
              </a:rPr>
              <a:t> 10, 17]</a:t>
            </a:r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585884" cy="35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39952" y="28447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La fede si concretizza solo grazie all’annuncio: si è credenti in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Tahoma"/>
              </a:rPr>
              <a:t>quanto capaci di esprimere l’esperienza religiosa in una fede che mi è stata annunciata.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31640" y="3861048"/>
            <a:ext cx="753288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it-IT" sz="16600" dirty="0">
                <a:ln w="38100">
                  <a:solidFill>
                    <a:schemeClr val="bg1"/>
                  </a:solidFill>
                </a:ln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omance Fatal Serif Std" pitchFamily="18" charset="0"/>
              </a:rPr>
              <a:t>Trinità</a:t>
            </a:r>
            <a:endParaRPr lang="it-IT" sz="9600" dirty="0">
              <a:ln w="38100">
                <a:solidFill>
                  <a:schemeClr val="bg1"/>
                </a:solidFill>
              </a:ln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omance Fatal Serif Std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34330" y="3645024"/>
            <a:ext cx="212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Romance Fatal Serif Std" pitchFamily="18" charset="0"/>
              </a:rPr>
              <a:t>santissima</a:t>
            </a:r>
            <a:endParaRPr lang="it-IT" sz="40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5377017" cy="41044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7210" y="332656"/>
            <a:ext cx="8617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ea typeface="Calibri"/>
                <a:cs typeface="Times New Roman"/>
              </a:rPr>
              <a:t>La parola "Trinità" non compare nella Bibbia, ma è un termine sintetico che è entrato nel linguaggio teologico e liturgico per indicare l’unico Dio  «</a:t>
            </a:r>
            <a:r>
              <a:rPr lang="it-IT" sz="2400" i="1" dirty="0">
                <a:solidFill>
                  <a:schemeClr val="bg1"/>
                </a:solidFill>
              </a:rPr>
              <a:t>non nell’unità di una sola persona, </a:t>
            </a:r>
            <a:br>
              <a:rPr lang="it-IT" sz="2400" i="1" dirty="0">
                <a:solidFill>
                  <a:schemeClr val="bg1"/>
                </a:solidFill>
              </a:rPr>
            </a:br>
            <a:r>
              <a:rPr lang="it-IT" sz="2400" i="1" dirty="0">
                <a:solidFill>
                  <a:schemeClr val="bg1"/>
                </a:solidFill>
              </a:rPr>
              <a:t>ma nella Trinità di una sola </a:t>
            </a:r>
            <a:r>
              <a:rPr lang="it-IT" sz="2400" i="1" dirty="0" smtClean="0">
                <a:solidFill>
                  <a:schemeClr val="bg1"/>
                </a:solidFill>
              </a:rPr>
              <a:t>sostanza</a:t>
            </a:r>
            <a:r>
              <a:rPr lang="it-IT" sz="2400" i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  <a:cs typeface="Times New Roman"/>
              </a:rPr>
              <a:t>…</a:t>
            </a:r>
            <a:r>
              <a:rPr lang="it-IT" sz="2400" i="1" dirty="0" smtClean="0">
                <a:solidFill>
                  <a:schemeClr val="bg1"/>
                </a:solidFill>
              </a:rPr>
              <a:t>la Trinità delle Persone, l’unità della natura, l’uguaglianza nella maestà divina</a:t>
            </a:r>
            <a:r>
              <a:rPr lang="it-IT" sz="2400" dirty="0" smtClean="0">
                <a:solidFill>
                  <a:schemeClr val="bg1"/>
                </a:solidFill>
              </a:rPr>
              <a:t>» [liturgia]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210" y="4221088"/>
            <a:ext cx="2876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Se la Scrittura non usa il termine Trinità non è detto che non parli in maniera concreta di questa realtà.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3728" y="283707"/>
            <a:ext cx="2800767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Romance Fatal Serif Std" pitchFamily="18" charset="0"/>
                <a:ea typeface="Calibri"/>
                <a:cs typeface="Times New Roman"/>
              </a:rPr>
              <a:t>un solo Dio</a:t>
            </a:r>
            <a:endParaRPr lang="it-IT" sz="48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4801" y="2780928"/>
            <a:ext cx="856895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i="1" dirty="0" smtClean="0">
                <a:solidFill>
                  <a:schemeClr val="bg1"/>
                </a:solidFill>
              </a:rPr>
              <a:t>«Ascolta, Israele: il Signore è il nostro Dio, unico è il Signore»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Deut</a:t>
            </a:r>
            <a:r>
              <a:rPr lang="it-IT" sz="2400" dirty="0" smtClean="0">
                <a:solidFill>
                  <a:schemeClr val="bg1"/>
                </a:solidFill>
              </a:rPr>
              <a:t> 6,4]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i="1" dirty="0" smtClean="0">
                <a:solidFill>
                  <a:schemeClr val="bg1"/>
                </a:solidFill>
              </a:rPr>
              <a:t>«Il Signore onnipotente è l'unico Dio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</a:rPr>
              <a:t>e non c'è altro salvatore al di fuori di lui» </a:t>
            </a:r>
            <a:r>
              <a:rPr lang="it-IT" sz="2400" dirty="0" smtClean="0">
                <a:solidFill>
                  <a:schemeClr val="bg1"/>
                </a:solidFill>
              </a:rPr>
              <a:t>[Sir 24,24]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i="1" dirty="0" smtClean="0">
                <a:solidFill>
                  <a:schemeClr val="bg1"/>
                </a:solidFill>
              </a:rPr>
              <a:t>«non esiste al mondo alcun idolo e che non c'è alcun dio, se non uno solo» </a:t>
            </a:r>
            <a:r>
              <a:rPr lang="it-IT" sz="2400" dirty="0" smtClean="0">
                <a:solidFill>
                  <a:schemeClr val="bg1"/>
                </a:solidFill>
              </a:rPr>
              <a:t>[1Cor 8,4]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i="1" dirty="0" smtClean="0">
                <a:solidFill>
                  <a:schemeClr val="bg1"/>
                </a:solidFill>
              </a:rPr>
              <a:t>«Un solo Dio e Padre di tutti, che è al di sopra di tutti, opera per mezzo di tutti ed è presente in tutti»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Ef</a:t>
            </a:r>
            <a:r>
              <a:rPr lang="it-IT" sz="2400" dirty="0" smtClean="0">
                <a:solidFill>
                  <a:schemeClr val="bg1"/>
                </a:solidFill>
              </a:rPr>
              <a:t> 4,6]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617" y="13407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Scrittura afferma a più riprese e in diverse occasioni la Fede nel Dio Unico …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5999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coscienza di un Dio unico nel popolo ebraico e nella Scrittura è maturata lentamente: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91680" y="1243889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b="1" i="1" u="none" strike="noStrike" baseline="0" dirty="0" smtClean="0">
                <a:solidFill>
                  <a:schemeClr val="bg1"/>
                </a:solidFill>
              </a:rPr>
              <a:t>MONOLATRIA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: il Dio dei patriarchi (viene chiamato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El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,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Elohim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,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El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Sadday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, etc.), egli è l’unico, tra i tanti, che si deve adorare. È un Dio che</a:t>
            </a:r>
            <a:r>
              <a:rPr lang="it-IT" sz="2400" b="0" i="0" u="none" strike="noStrike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promette e mantiene, entra in dialogo, stipula un’alleanza. Al tempo stesso</a:t>
            </a:r>
            <a:r>
              <a:rPr lang="it-IT" sz="2400" b="0" i="0" u="none" strike="noStrike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mantiene sempre la sua trascendenza e la sua misteriosità.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b="1" i="1" u="none" strike="noStrike" baseline="0" dirty="0" smtClean="0">
                <a:solidFill>
                  <a:schemeClr val="bg1"/>
                </a:solidFill>
              </a:rPr>
              <a:t>MONOJAHVISMO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: tempo</a:t>
            </a:r>
            <a:r>
              <a:rPr lang="it-IT" sz="2400" b="0" i="0" u="none" strike="noStrike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di Mosè e dell’esodo. Dio è un liberatore, lui solo è degno di gloria e di onore</a:t>
            </a:r>
            <a:r>
              <a:rPr lang="it-IT" sz="2400" dirty="0" smtClean="0">
                <a:solidFill>
                  <a:schemeClr val="bg1"/>
                </a:solidFill>
              </a:rPr>
              <a:t>, ma il suo nome </a:t>
            </a:r>
            <a:r>
              <a:rPr lang="it-IT" sz="2400" dirty="0">
                <a:solidFill>
                  <a:schemeClr val="bg1"/>
                </a:solidFill>
              </a:rPr>
              <a:t>è </a:t>
            </a:r>
            <a:r>
              <a:rPr lang="it-IT" sz="2400" dirty="0" smtClean="0">
                <a:solidFill>
                  <a:schemeClr val="bg1"/>
                </a:solidFill>
              </a:rPr>
              <a:t>impronunciabile.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È un Dio geloso </a:t>
            </a:r>
            <a:r>
              <a:rPr lang="it-IT" sz="2400" b="0" i="1" u="none" strike="noStrike" baseline="0" dirty="0" smtClean="0">
                <a:solidFill>
                  <a:schemeClr val="bg1"/>
                </a:solidFill>
              </a:rPr>
              <a:t>«non avrai altri </a:t>
            </a:r>
            <a:r>
              <a:rPr lang="it-IT" sz="2400" b="0" i="1" u="none" strike="noStrike" baseline="0" dirty="0" err="1" smtClean="0">
                <a:solidFill>
                  <a:schemeClr val="bg1"/>
                </a:solidFill>
              </a:rPr>
              <a:t>dèi</a:t>
            </a:r>
            <a:r>
              <a:rPr lang="it-IT" sz="2400" b="0" i="1" u="none" strike="noStrike" baseline="0" dirty="0" smtClean="0">
                <a:solidFill>
                  <a:schemeClr val="bg1"/>
                </a:solidFill>
              </a:rPr>
              <a:t> di fronte a me»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Es 20, 3]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400" b="1" i="1" u="none" strike="noStrike" baseline="0" dirty="0" smtClean="0">
                <a:solidFill>
                  <a:schemeClr val="bg1"/>
                </a:solidFill>
              </a:rPr>
              <a:t>MONOTEISMO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: la sua comprensione giunge a compimento nel periodo dell’esilio a</a:t>
            </a:r>
            <a:r>
              <a:rPr lang="it-IT" sz="2400" b="0" i="0" u="none" strike="noStrike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Babilonia e nel post-esilio.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Jahvè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 è l’unico Dio esistente, gli altri idoli non sono nulla (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</a:rPr>
              <a:t>41, 21-29; 44, 6-11).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0" y="1370122"/>
            <a:ext cx="1447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21" y="3212976"/>
            <a:ext cx="4459331" cy="345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332656"/>
            <a:ext cx="8446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Bibbia inizia dicendo: </a:t>
            </a:r>
            <a:r>
              <a:rPr lang="it-IT" sz="2400" i="1" dirty="0" smtClean="0">
                <a:solidFill>
                  <a:schemeClr val="bg1"/>
                </a:solidFill>
              </a:rPr>
              <a:t>«In principio Dio creò il cielo e la terra»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Gen</a:t>
            </a:r>
            <a:r>
              <a:rPr lang="it-IT" sz="2400" dirty="0" smtClean="0">
                <a:solidFill>
                  <a:schemeClr val="bg1"/>
                </a:solidFill>
              </a:rPr>
              <a:t> 1,1]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La parola usata qui per dire Dio è in ebraico  </a:t>
            </a:r>
            <a:r>
              <a:rPr lang="it-IT" sz="2400" i="1" dirty="0" smtClean="0">
                <a:solidFill>
                  <a:schemeClr val="bg1"/>
                </a:solidFill>
              </a:rPr>
              <a:t>«</a:t>
            </a:r>
            <a:r>
              <a:rPr lang="it-IT" sz="2400" i="1" dirty="0" err="1" smtClean="0">
                <a:solidFill>
                  <a:schemeClr val="bg1"/>
                </a:solidFill>
              </a:rPr>
              <a:t>Elohim</a:t>
            </a:r>
            <a:r>
              <a:rPr lang="it-IT" sz="2400" i="1" dirty="0" smtClean="0">
                <a:solidFill>
                  <a:schemeClr val="bg1"/>
                </a:solidFill>
              </a:rPr>
              <a:t>» </a:t>
            </a:r>
            <a:r>
              <a:rPr lang="it-IT" sz="2400" dirty="0" smtClean="0">
                <a:solidFill>
                  <a:schemeClr val="bg1"/>
                </a:solidFill>
              </a:rPr>
              <a:t>che una parola al plurale.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Dio disse: </a:t>
            </a:r>
            <a:r>
              <a:rPr lang="it-IT" sz="2400" i="1" dirty="0" smtClean="0">
                <a:solidFill>
                  <a:schemeClr val="bg1"/>
                </a:solidFill>
              </a:rPr>
              <a:t>«Facciamo l'uomo a nostra immagine, secondo la nostra somiglianza» </a:t>
            </a:r>
            <a:r>
              <a:rPr lang="it-IT" sz="2400" dirty="0" smtClean="0">
                <a:solidFill>
                  <a:schemeClr val="bg1"/>
                </a:solidFill>
              </a:rPr>
              <a:t>[</a:t>
            </a:r>
            <a:r>
              <a:rPr lang="it-IT" sz="2400" dirty="0" err="1" smtClean="0">
                <a:solidFill>
                  <a:schemeClr val="bg1"/>
                </a:solidFill>
              </a:rPr>
              <a:t>Gen</a:t>
            </a:r>
            <a:r>
              <a:rPr lang="it-IT" sz="2400" dirty="0" smtClean="0">
                <a:solidFill>
                  <a:schemeClr val="bg1"/>
                </a:solidFill>
              </a:rPr>
              <a:t> 1,26], anche il pronome è al plurale.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298" y="4077072"/>
            <a:ext cx="38376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Il Dio unico che la Bibbia ci racconta ha anche la caratteristica della pluralità.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In ebraico sono presenti tre forme: singolare, duale e plurale che indica un valore maggiore di due.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260648"/>
            <a:ext cx="252028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Romance Fatal Serif Std" pitchFamily="18" charset="0"/>
              </a:rPr>
              <a:t>Il  Padre</a:t>
            </a:r>
            <a:endParaRPr lang="it-IT" sz="4800" dirty="0">
              <a:solidFill>
                <a:schemeClr val="bg1"/>
              </a:solidFill>
              <a:latin typeface="Romance Fatal Serif Std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67944" y="2430670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>
                <a:solidFill>
                  <a:schemeClr val="bg1"/>
                </a:solidFill>
              </a:rPr>
              <a:t>Dio è unico (Es 20, </a:t>
            </a:r>
            <a:r>
              <a:rPr lang="it-IT" sz="2400" dirty="0" smtClean="0">
                <a:solidFill>
                  <a:schemeClr val="bg1"/>
                </a:solidFill>
              </a:rPr>
              <a:t>2-3)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onnipotente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Gb</a:t>
            </a:r>
            <a:r>
              <a:rPr lang="it-IT" sz="2400" dirty="0">
                <a:solidFill>
                  <a:schemeClr val="bg1"/>
                </a:solidFill>
              </a:rPr>
              <a:t> 38-41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sapiente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Sl</a:t>
            </a:r>
            <a:r>
              <a:rPr lang="it-IT" sz="2400" dirty="0">
                <a:solidFill>
                  <a:schemeClr val="bg1"/>
                </a:solidFill>
              </a:rPr>
              <a:t> 104, </a:t>
            </a:r>
            <a:r>
              <a:rPr lang="it-IT" sz="2400" dirty="0" smtClean="0">
                <a:solidFill>
                  <a:schemeClr val="bg1"/>
                </a:solidFill>
              </a:rPr>
              <a:t>24)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santo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6, 3b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endParaRPr lang="it-IT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>
                <a:solidFill>
                  <a:schemeClr val="bg1"/>
                </a:solidFill>
              </a:rPr>
              <a:t>fedele (</a:t>
            </a:r>
            <a:r>
              <a:rPr lang="it-IT" sz="2400" dirty="0" err="1">
                <a:solidFill>
                  <a:schemeClr val="bg1"/>
                </a:solidFill>
              </a:rPr>
              <a:t>Dt</a:t>
            </a:r>
            <a:r>
              <a:rPr lang="it-IT" sz="2400" dirty="0">
                <a:solidFill>
                  <a:schemeClr val="bg1"/>
                </a:solidFill>
              </a:rPr>
              <a:t> 7, </a:t>
            </a:r>
            <a:r>
              <a:rPr lang="it-IT" sz="2400" dirty="0" smtClean="0">
                <a:solidFill>
                  <a:schemeClr val="bg1"/>
                </a:solidFill>
              </a:rPr>
              <a:t>9)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misericordioso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55, </a:t>
            </a:r>
            <a:r>
              <a:rPr lang="it-IT" sz="2400" dirty="0" smtClean="0">
                <a:solidFill>
                  <a:schemeClr val="bg1"/>
                </a:solidFill>
              </a:rPr>
              <a:t>7)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immutabile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46, </a:t>
            </a:r>
            <a:r>
              <a:rPr lang="it-IT" sz="2400" dirty="0" smtClean="0">
                <a:solidFill>
                  <a:schemeClr val="bg1"/>
                </a:solidFill>
              </a:rPr>
              <a:t>4)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silenzioso </a:t>
            </a:r>
            <a:r>
              <a:rPr lang="it-IT" sz="2400" dirty="0">
                <a:solidFill>
                  <a:schemeClr val="bg1"/>
                </a:solidFill>
              </a:rPr>
              <a:t>e </a:t>
            </a:r>
            <a:r>
              <a:rPr lang="it-IT" sz="2400" dirty="0" smtClean="0">
                <a:solidFill>
                  <a:schemeClr val="bg1"/>
                </a:solidFill>
              </a:rPr>
              <a:t>nascosto (</a:t>
            </a:r>
            <a:r>
              <a:rPr lang="it-IT" sz="2400" dirty="0" err="1" smtClean="0">
                <a:solidFill>
                  <a:schemeClr val="bg1"/>
                </a:solidFill>
              </a:rPr>
              <a:t>Sl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28, 1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parla </a:t>
            </a:r>
            <a:r>
              <a:rPr lang="it-IT" sz="2400" dirty="0">
                <a:solidFill>
                  <a:schemeClr val="bg1"/>
                </a:solidFill>
              </a:rPr>
              <a:t>e si rivela (Es 24, 10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creatore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Gn</a:t>
            </a:r>
            <a:r>
              <a:rPr lang="it-IT" sz="2400" dirty="0">
                <a:solidFill>
                  <a:schemeClr val="bg1"/>
                </a:solidFill>
              </a:rPr>
              <a:t> 1-2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endParaRPr lang="it-IT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1"/>
                </a:solidFill>
              </a:rPr>
              <a:t>Padre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64,7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3"/>
            <a:ext cx="3168352" cy="4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67744" y="134076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Secondo il Primo Testamento della Bibbia, Dio è …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1801</Words>
  <Application>Microsoft Office PowerPoint</Application>
  <PresentationFormat>Presentazione su schermo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2013-05-24T13:41:49Z</dcterms:created>
  <dcterms:modified xsi:type="dcterms:W3CDTF">2013-05-24T13:45:35Z</dcterms:modified>
</cp:coreProperties>
</file>